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8"/>
  </p:notesMasterIdLst>
  <p:handoutMasterIdLst>
    <p:handoutMasterId r:id="rId19"/>
  </p:handoutMasterIdLst>
  <p:sldIdLst>
    <p:sldId id="451" r:id="rId5"/>
    <p:sldId id="538" r:id="rId6"/>
    <p:sldId id="576" r:id="rId7"/>
    <p:sldId id="425" r:id="rId8"/>
    <p:sldId id="574" r:id="rId9"/>
    <p:sldId id="571" r:id="rId10"/>
    <p:sldId id="575" r:id="rId11"/>
    <p:sldId id="572" r:id="rId12"/>
    <p:sldId id="578" r:id="rId13"/>
    <p:sldId id="573" r:id="rId14"/>
    <p:sldId id="580" r:id="rId15"/>
    <p:sldId id="581" r:id="rId16"/>
    <p:sldId id="557" r:id="rId17"/>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Cover options" id="{3B244085-A06C-4A0D-AC38-1FCCF96387FB}">
          <p14:sldIdLst>
            <p14:sldId id="451"/>
            <p14:sldId id="538"/>
            <p14:sldId id="549"/>
          </p14:sldIdLst>
        </p14:section>
        <p14:section name="Section Opener options" id="{D3773CD4-779B-43AF-9FBD-7EF941CCFCD7}">
          <p14:sldIdLst>
            <p14:sldId id="425"/>
            <p14:sldId id="562"/>
          </p14:sldIdLst>
        </p14:section>
        <p14:section name="Content slides" id="{0C749B40-D26C-4827-815A-EF0EDBB1F1D9}">
          <p14:sldIdLst>
            <p14:sldId id="556"/>
            <p14:sldId id="428"/>
            <p14:sldId id="570"/>
            <p14:sldId id="430"/>
            <p14:sldId id="431"/>
            <p14:sldId id="508"/>
            <p14:sldId id="433"/>
          </p14:sldIdLst>
        </p14:section>
        <p14:section name="Content &amp; Image" id="{41083D9C-0E78-4712-A4D2-672A810DDB9A}">
          <p14:sldIdLst>
            <p14:sldId id="435"/>
            <p14:sldId id="552"/>
          </p14:sldIdLst>
        </p14:section>
        <p14:section name="Graphs and charts" id="{EA9C0D2A-1C38-41A1-B096-1BCE05E56F9D}">
          <p14:sldIdLst>
            <p14:sldId id="445"/>
            <p14:sldId id="447"/>
            <p14:sldId id="530"/>
            <p14:sldId id="543"/>
          </p14:sldIdLst>
        </p14:section>
        <p14:section name="Elements" id="{41708F08-FC16-48B6-A0C3-BF7BEC48C524}">
          <p14:sldIdLst>
            <p14:sldId id="272"/>
            <p14:sldId id="553"/>
            <p14:sldId id="557"/>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70AD"/>
    <a:srgbClr val="C7FF17"/>
    <a:srgbClr val="2B0A3D"/>
    <a:srgbClr val="E6E7E7"/>
    <a:srgbClr val="12ABDB"/>
    <a:srgbClr val="300B48"/>
    <a:srgbClr val="D9D9D9"/>
    <a:srgbClr val="95E616"/>
    <a:srgbClr val="FF304C"/>
    <a:srgbClr val="FFFF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7" autoAdjust="0"/>
    <p:restoredTop sz="96215" autoAdjust="0"/>
  </p:normalViewPr>
  <p:slideViewPr>
    <p:cSldViewPr>
      <p:cViewPr varScale="1">
        <p:scale>
          <a:sx n="73" d="100"/>
          <a:sy n="73" d="100"/>
        </p:scale>
        <p:origin x="-1008" y="-102"/>
      </p:cViewPr>
      <p:guideLst>
        <p:guide orient="horz" pos="2160"/>
        <p:guide pos="3840"/>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pPr/>
              <a:t>10-08-2018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pPr/>
              <a:t>‹#›</a:t>
            </a:fld>
            <a:endParaRPr lang="pt-PT"/>
          </a:p>
        </p:txBody>
      </p:sp>
    </p:spTree>
    <p:extLst>
      <p:ext uri="{BB962C8B-B14F-4D97-AF65-F5344CB8AC3E}">
        <p14:creationId xmlns=""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pPr/>
              <a:t>10/08/2018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pPr/>
              <a:t>‹#›</a:t>
            </a:fld>
            <a:endParaRPr lang="pt-BR"/>
          </a:p>
        </p:txBody>
      </p:sp>
    </p:spTree>
    <p:extLst>
      <p:ext uri="{BB962C8B-B14F-4D97-AF65-F5344CB8AC3E}">
        <p14:creationId xmlns=""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2</a:t>
            </a:fld>
            <a:endParaRPr lang="pt-BR"/>
          </a:p>
        </p:txBody>
      </p:sp>
    </p:spTree>
    <p:extLst>
      <p:ext uri="{BB962C8B-B14F-4D97-AF65-F5344CB8AC3E}">
        <p14:creationId xmlns=""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4</a:t>
            </a:fld>
            <a:endParaRPr lang="pt-BR"/>
          </a:p>
        </p:txBody>
      </p:sp>
    </p:spTree>
    <p:extLst>
      <p:ext uri="{BB962C8B-B14F-4D97-AF65-F5344CB8AC3E}">
        <p14:creationId xmlns="" xmlns:p14="http://schemas.microsoft.com/office/powerpoint/2010/main" val="343668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5</a:t>
            </a:fld>
            <a:endParaRPr lang="pt-BR"/>
          </a:p>
        </p:txBody>
      </p:sp>
    </p:spTree>
    <p:extLst>
      <p:ext uri="{BB962C8B-B14F-4D97-AF65-F5344CB8AC3E}">
        <p14:creationId xmlns="" xmlns:p14="http://schemas.microsoft.com/office/powerpoint/2010/main" val="1336685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6</a:t>
            </a:fld>
            <a:endParaRPr lang="pt-BR"/>
          </a:p>
        </p:txBody>
      </p:sp>
    </p:spTree>
    <p:extLst>
      <p:ext uri="{BB962C8B-B14F-4D97-AF65-F5344CB8AC3E}">
        <p14:creationId xmlns="" xmlns:p14="http://schemas.microsoft.com/office/powerpoint/2010/main" val="3436685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7</a:t>
            </a:fld>
            <a:endParaRPr lang="pt-BR"/>
          </a:p>
        </p:txBody>
      </p:sp>
    </p:spTree>
    <p:extLst>
      <p:ext uri="{BB962C8B-B14F-4D97-AF65-F5344CB8AC3E}">
        <p14:creationId xmlns="" xmlns:p14="http://schemas.microsoft.com/office/powerpoint/2010/main" val="302031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8</a:t>
            </a:fld>
            <a:endParaRPr lang="pt-BR"/>
          </a:p>
        </p:txBody>
      </p:sp>
    </p:spTree>
    <p:extLst>
      <p:ext uri="{BB962C8B-B14F-4D97-AF65-F5344CB8AC3E}">
        <p14:creationId xmlns="" xmlns:p14="http://schemas.microsoft.com/office/powerpoint/2010/main" val="3436685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10</a:t>
            </a:fld>
            <a:endParaRPr lang="pt-BR"/>
          </a:p>
        </p:txBody>
      </p:sp>
    </p:spTree>
    <p:extLst>
      <p:ext uri="{BB962C8B-B14F-4D97-AF65-F5344CB8AC3E}">
        <p14:creationId xmlns="" xmlns:p14="http://schemas.microsoft.com/office/powerpoint/2010/main" val="34366853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7.png"/><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7.png"/><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7.png"/><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 xmlns:p14="http://schemas.microsoft.com/office/powerpoint/2010/main" val="2269772541"/>
      </p:ext>
    </p:extLst>
  </p:cSld>
  <p:clrMapOvr>
    <a:masterClrMapping/>
  </p:clrMapOvr>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cstate="print">
            <a:extLst>
              <a:ext uri="{28A0092B-C50C-407E-A947-70E740481C1C}">
                <a14:useLocalDpi xmlns=""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 xmlns:p14="http://schemas.microsoft.com/office/powerpoint/2010/main" val="2132108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1296681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756351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 xmlns:p14="http://schemas.microsoft.com/office/powerpoint/2010/main" val="1664335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218085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525831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5747787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237467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583323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7563513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40959320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 xmlns:p14="http://schemas.microsoft.com/office/powerpoint/2010/main" val="39262656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7973977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706984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 xmlns:p14="http://schemas.microsoft.com/office/powerpoint/2010/main" val="28613881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4490796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6020122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7515161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cstate="print">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cstate="print">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186608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cstate="print">
            <a:clrChange>
              <a:clrFrom>
                <a:srgbClr val="DBE3F3">
                  <a:alpha val="96863"/>
                </a:srgbClr>
              </a:clrFrom>
              <a:clrTo>
                <a:srgbClr val="DBE3F3">
                  <a:alpha val="0"/>
                </a:srgbClr>
              </a:clrTo>
            </a:clrChange>
            <a:extLst>
              <a:ext uri="{28A0092B-C50C-407E-A947-70E740481C1C}">
                <a14:useLocalDpi xmlns=""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4980789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27726636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cstate="print">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 xmlns:p14="http://schemas.microsoft.com/office/powerpoint/2010/main" val="2627940246"/>
      </p:ext>
    </p:extLst>
  </p:cSld>
  <p:clrMapOvr>
    <a:masterClrMapping/>
  </p:clrMapOvr>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 xmlns:p14="http://schemas.microsoft.com/office/powerpoint/2010/main" val="2196523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cstate="print">
            <a:extLst>
              <a:ext uri="{28A0092B-C50C-407E-A947-70E740481C1C}">
                <a14:useLocalDpi xmlns=""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 xmlns:p14="http://schemas.microsoft.com/office/powerpoint/2010/main" val="2392956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10.xml"/><Relationship Id="rId7"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4.sv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7.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3.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4.svg"/><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10" Type="http://schemas.openxmlformats.org/officeDocument/2006/relationships/image" Target="../media/image7.png"/><Relationship Id="rId4" Type="http://schemas.openxmlformats.org/officeDocument/2006/relationships/slideLayout" Target="../slideLayouts/slideLayout3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 id="2147483814" r:id="rId7"/>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7" cstate="print">
            <a:extLst>
              <a:ext uri="{96DAC541-7B7A-43D3-8B79-37D633B846F1}">
                <asvg:svgBlip xmlns="" xmlns:asvg="http://schemas.microsoft.com/office/drawing/2016/SVG/main" r:embed="rId8"/>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 id="2147483813" r:id="rId5"/>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cstate="print">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0" cstate="print">
            <a:extLst>
              <a:ext uri="{96DAC541-7B7A-43D3-8B79-37D633B846F1}">
                <asvg:svgBlip xmlns="" xmlns:asvg="http://schemas.microsoft.com/office/drawing/2016/SVG/main"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304800" y="1371600"/>
            <a:ext cx="5943600" cy="2103759"/>
          </a:xfrm>
        </p:spPr>
        <p:style>
          <a:lnRef idx="2">
            <a:schemeClr val="accent2"/>
          </a:lnRef>
          <a:fillRef idx="1">
            <a:schemeClr val="lt1"/>
          </a:fillRef>
          <a:effectRef idx="0">
            <a:schemeClr val="accent2"/>
          </a:effectRef>
          <a:fontRef idx="minor">
            <a:schemeClr val="dk1"/>
          </a:fontRef>
        </p:style>
        <p:txBody>
          <a:bodyPr/>
          <a:lstStyle/>
          <a:p>
            <a:r>
              <a:rPr lang="en-US" b="1" dirty="0" smtClean="0"/>
              <a:t> </a:t>
            </a:r>
            <a:br>
              <a:rPr lang="en-US" b="1" dirty="0" smtClean="0"/>
            </a:br>
            <a:r>
              <a:rPr lang="en-US" b="1" dirty="0" smtClean="0"/>
              <a:t>TEAM 4</a:t>
            </a:r>
            <a:br>
              <a:rPr lang="en-US" b="1" dirty="0" smtClean="0"/>
            </a:br>
            <a:r>
              <a:rPr lang="en-US" b="1" dirty="0" smtClean="0"/>
              <a:t>Capgemini MIPL, Chennai</a:t>
            </a:r>
            <a:br>
              <a:rPr lang="en-US" b="1" dirty="0" smtClean="0"/>
            </a:br>
            <a:r>
              <a:rPr lang="en-US" b="1" dirty="0" smtClean="0"/>
              <a:t>10</a:t>
            </a:r>
            <a:r>
              <a:rPr lang="en-US" b="1" baseline="30000" dirty="0" smtClean="0"/>
              <a:t>th</a:t>
            </a:r>
            <a:r>
              <a:rPr lang="en-US" b="1" dirty="0" smtClean="0"/>
              <a:t> August 2018</a:t>
            </a:r>
            <a:endParaRPr lang="en-US" dirty="0"/>
          </a:p>
        </p:txBody>
      </p:sp>
    </p:spTree>
    <p:extLst>
      <p:ext uri="{BB962C8B-B14F-4D97-AF65-F5344CB8AC3E}">
        <p14:creationId xmlns="" xmlns:p14="http://schemas.microsoft.com/office/powerpoint/2010/main" val="268736179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 xmlns:a14="http://schemas.microsoft.com/office/drawing/2010/main" val="0"/>
              </a:ext>
            </a:extLst>
          </a:blip>
          <a:srcRect l="9322" r="9322"/>
          <a:stretch/>
        </p:blipFill>
        <p:spPr>
          <a:xfrm>
            <a:off x="0" y="1825625"/>
            <a:ext cx="10515600" cy="4351338"/>
          </a:xfrm>
          <a:prstGeom prst="rect">
            <a:avLst/>
          </a:prstGeom>
        </p:spPr>
      </p:pic>
      <p:sp>
        <p:nvSpPr>
          <p:cNvPr id="7" name="TextBox 6"/>
          <p:cNvSpPr txBox="1"/>
          <p:nvPr/>
        </p:nvSpPr>
        <p:spPr>
          <a:xfrm>
            <a:off x="304800" y="2819400"/>
            <a:ext cx="4876800" cy="3293209"/>
          </a:xfrm>
          <a:prstGeom prst="rect">
            <a:avLst/>
          </a:prstGeom>
          <a:solidFill>
            <a:schemeClr val="bg2"/>
          </a:solidFill>
        </p:spPr>
        <p:txBody>
          <a:bodyPr wrap="square" rtlCol="0">
            <a:spAutoFit/>
          </a:bodyPr>
          <a:lstStyle/>
          <a:p>
            <a:pPr algn="just"/>
            <a:r>
              <a:rPr lang="en-US" sz="2400" dirty="0" smtClean="0"/>
              <a:t>Admin and Merchant can put up promos and discount, it can be on individual products or for category of products or on some minimum amount &amp; It will be for a limited time period. </a:t>
            </a:r>
            <a:r>
              <a:rPr lang="en-US" sz="2000" dirty="0" smtClean="0"/>
              <a:t>	</a:t>
            </a:r>
          </a:p>
          <a:p>
            <a:pPr algn="just"/>
            <a:r>
              <a:rPr lang="en-US" sz="2000" dirty="0" smtClean="0"/>
              <a:t>	</a:t>
            </a:r>
          </a:p>
          <a:p>
            <a:pPr algn="just"/>
            <a:endParaRPr lang="en-US" sz="2000" b="1" dirty="0"/>
          </a:p>
        </p:txBody>
      </p:sp>
      <p:graphicFrame>
        <p:nvGraphicFramePr>
          <p:cNvPr id="6" name="Table 5"/>
          <p:cNvGraphicFramePr>
            <a:graphicFrameLocks noGrp="1"/>
          </p:cNvGraphicFramePr>
          <p:nvPr/>
        </p:nvGraphicFramePr>
        <p:xfrm>
          <a:off x="7848600" y="2667000"/>
          <a:ext cx="3048000" cy="3429000"/>
        </p:xfrm>
        <a:graphic>
          <a:graphicData uri="http://schemas.openxmlformats.org/drawingml/2006/table">
            <a:tbl>
              <a:tblPr firstRow="1" bandRow="1">
                <a:tableStyleId>{5C22544A-7EE6-4342-B048-85BDC9FD1C3A}</a:tableStyleId>
              </a:tblPr>
              <a:tblGrid>
                <a:gridCol w="3048000"/>
              </a:tblGrid>
              <a:tr h="685800">
                <a:tc>
                  <a:txBody>
                    <a:bodyPr/>
                    <a:lstStyle/>
                    <a:p>
                      <a:r>
                        <a:rPr lang="en-US" dirty="0" smtClean="0"/>
                        <a:t>DISCOUNT</a:t>
                      </a:r>
                      <a:endParaRPr lang="en-US" dirty="0"/>
                    </a:p>
                  </a:txBody>
                  <a:tcPr/>
                </a:tc>
              </a:tr>
              <a:tr h="685800">
                <a:tc>
                  <a:txBody>
                    <a:bodyPr/>
                    <a:lstStyle/>
                    <a:p>
                      <a:r>
                        <a:rPr lang="en-US" dirty="0" err="1" smtClean="0"/>
                        <a:t>Int</a:t>
                      </a:r>
                      <a:r>
                        <a:rPr lang="en-US" dirty="0" smtClean="0"/>
                        <a:t>: </a:t>
                      </a:r>
                      <a:r>
                        <a:rPr lang="en-US" dirty="0" err="1" smtClean="0"/>
                        <a:t>discountId</a:t>
                      </a:r>
                      <a:r>
                        <a:rPr lang="en-US" dirty="0" smtClean="0"/>
                        <a:t> </a:t>
                      </a:r>
                      <a:endParaRPr lang="en-US" dirty="0"/>
                    </a:p>
                  </a:txBody>
                  <a:tcPr/>
                </a:tc>
              </a:tr>
              <a:tr h="685800">
                <a:tc>
                  <a:txBody>
                    <a:bodyPr/>
                    <a:lstStyle/>
                    <a:p>
                      <a:r>
                        <a:rPr lang="en-US" dirty="0" smtClean="0"/>
                        <a:t>String: </a:t>
                      </a:r>
                      <a:r>
                        <a:rPr lang="en-US" dirty="0" err="1" smtClean="0"/>
                        <a:t>discountPercent</a:t>
                      </a:r>
                      <a:endParaRPr lang="en-US" dirty="0"/>
                    </a:p>
                  </a:txBody>
                  <a:tcPr/>
                </a:tc>
              </a:tr>
              <a:tr h="685800">
                <a:tc>
                  <a:txBody>
                    <a:bodyPr/>
                    <a:lstStyle/>
                    <a:p>
                      <a:r>
                        <a:rPr lang="en-US" dirty="0" err="1" smtClean="0"/>
                        <a:t>Localdate</a:t>
                      </a:r>
                      <a:r>
                        <a:rPr lang="en-US" dirty="0" smtClean="0"/>
                        <a:t>: </a:t>
                      </a:r>
                      <a:r>
                        <a:rPr lang="en-US" dirty="0" err="1" smtClean="0"/>
                        <a:t>IssueDate</a:t>
                      </a:r>
                      <a:endParaRPr lang="en-US" dirty="0"/>
                    </a:p>
                  </a:txBody>
                  <a:tcPr/>
                </a:tc>
              </a:tr>
              <a:tr h="685800">
                <a:tc>
                  <a:txBody>
                    <a:bodyPr/>
                    <a:lstStyle/>
                    <a:p>
                      <a:r>
                        <a:rPr lang="en-US" dirty="0" err="1" smtClean="0"/>
                        <a:t>Localdate</a:t>
                      </a:r>
                      <a:r>
                        <a:rPr lang="en-US" dirty="0" smtClean="0"/>
                        <a:t>: </a:t>
                      </a:r>
                      <a:r>
                        <a:rPr lang="en-US" dirty="0" err="1" smtClean="0"/>
                        <a:t>expiryDate</a:t>
                      </a:r>
                      <a:endParaRPr lang="en-US" dirty="0"/>
                    </a:p>
                  </a:txBody>
                  <a:tcPr/>
                </a:tc>
              </a:tr>
            </a:tbl>
          </a:graphicData>
        </a:graphic>
      </p:graphicFrame>
      <p:sp>
        <p:nvSpPr>
          <p:cNvPr id="8" name="Rectangle 7"/>
          <p:cNvSpPr/>
          <p:nvPr/>
        </p:nvSpPr>
        <p:spPr>
          <a:xfrm>
            <a:off x="4267200" y="838200"/>
            <a:ext cx="7527638" cy="584775"/>
          </a:xfrm>
          <a:prstGeom prst="rect">
            <a:avLst/>
          </a:prstGeom>
        </p:spPr>
        <p:txBody>
          <a:bodyPr wrap="none">
            <a:spAutoFit/>
          </a:bodyPr>
          <a:lstStyle/>
          <a:p>
            <a:r>
              <a:rPr lang="en-US" sz="3200" dirty="0" smtClean="0">
                <a:solidFill>
                  <a:schemeClr val="bg1"/>
                </a:solidFill>
              </a:rPr>
              <a:t>MODULE 20 - DISCOUNT, PROMOS </a:t>
            </a:r>
            <a:endParaRPr lang="en-US" sz="3200" dirty="0">
              <a:solidFill>
                <a:schemeClr val="bg1"/>
              </a:solidFill>
            </a:endParaRPr>
          </a:p>
        </p:txBody>
      </p:sp>
      <p:cxnSp>
        <p:nvCxnSpPr>
          <p:cNvPr id="10" name="Straight Arrow Connector 9"/>
          <p:cNvCxnSpPr/>
          <p:nvPr/>
        </p:nvCxnSpPr>
        <p:spPr>
          <a:xfrm>
            <a:off x="9753600" y="3581400"/>
            <a:ext cx="1600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Oval 10"/>
          <p:cNvSpPr/>
          <p:nvPr/>
        </p:nvSpPr>
        <p:spPr>
          <a:xfrm>
            <a:off x="11353800" y="3276600"/>
            <a:ext cx="8382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PK</a:t>
            </a:r>
            <a:endParaRPr lang="en-US" dirty="0"/>
          </a:p>
        </p:txBody>
      </p:sp>
    </p:spTree>
    <p:extLst>
      <p:ext uri="{BB962C8B-B14F-4D97-AF65-F5344CB8AC3E}">
        <p14:creationId xmlns="" xmlns:p14="http://schemas.microsoft.com/office/powerpoint/2010/main" val="18271101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1066800" y="2133600"/>
          <a:ext cx="10363200" cy="3471332"/>
        </p:xfrm>
        <a:graphic>
          <a:graphicData uri="http://schemas.openxmlformats.org/drawingml/2006/table">
            <a:tbl>
              <a:tblPr firstRow="1" bandRow="1">
                <a:tableStyleId>{5C22544A-7EE6-4342-B048-85BDC9FD1C3A}</a:tableStyleId>
              </a:tblPr>
              <a:tblGrid>
                <a:gridCol w="2590800"/>
                <a:gridCol w="2590800"/>
                <a:gridCol w="2133600"/>
                <a:gridCol w="3048000"/>
              </a:tblGrid>
              <a:tr h="867833">
                <a:tc>
                  <a:txBody>
                    <a:bodyPr/>
                    <a:lstStyle/>
                    <a:p>
                      <a:r>
                        <a:rPr lang="en-US" dirty="0" smtClean="0"/>
                        <a:t>Column name</a:t>
                      </a:r>
                      <a:endParaRPr lang="en-US" dirty="0"/>
                    </a:p>
                  </a:txBody>
                  <a:tcPr/>
                </a:tc>
                <a:tc>
                  <a:txBody>
                    <a:bodyPr/>
                    <a:lstStyle/>
                    <a:p>
                      <a:r>
                        <a:rPr lang="en-US" dirty="0" smtClean="0"/>
                        <a:t>Data type</a:t>
                      </a:r>
                      <a:endParaRPr lang="en-US" dirty="0"/>
                    </a:p>
                  </a:txBody>
                  <a:tcPr/>
                </a:tc>
                <a:tc>
                  <a:txBody>
                    <a:bodyPr/>
                    <a:lstStyle/>
                    <a:p>
                      <a:r>
                        <a:rPr lang="en-US" dirty="0" smtClean="0"/>
                        <a:t>Constraint</a:t>
                      </a:r>
                      <a:endParaRPr lang="en-US" dirty="0"/>
                    </a:p>
                  </a:txBody>
                  <a:tcPr/>
                </a:tc>
                <a:tc>
                  <a:txBody>
                    <a:bodyPr/>
                    <a:lstStyle/>
                    <a:p>
                      <a:r>
                        <a:rPr lang="en-US" dirty="0" smtClean="0"/>
                        <a:t>Description</a:t>
                      </a:r>
                      <a:endParaRPr lang="en-US" dirty="0"/>
                    </a:p>
                  </a:txBody>
                  <a:tcPr/>
                </a:tc>
              </a:tr>
              <a:tr h="867833">
                <a:tc>
                  <a:txBody>
                    <a:bodyPr/>
                    <a:lstStyle/>
                    <a:p>
                      <a:r>
                        <a:rPr lang="en-US" dirty="0" err="1" smtClean="0"/>
                        <a:t>imageId</a:t>
                      </a:r>
                      <a:endParaRPr lang="en-US" dirty="0"/>
                    </a:p>
                  </a:txBody>
                  <a:tcPr/>
                </a:tc>
                <a:tc>
                  <a:txBody>
                    <a:bodyPr/>
                    <a:lstStyle/>
                    <a:p>
                      <a:r>
                        <a:rPr lang="en-US" dirty="0" err="1" smtClean="0"/>
                        <a:t>int</a:t>
                      </a:r>
                      <a:endParaRPr lang="en-US" dirty="0"/>
                    </a:p>
                  </a:txBody>
                  <a:tcPr/>
                </a:tc>
                <a:tc>
                  <a:txBody>
                    <a:bodyPr/>
                    <a:lstStyle/>
                    <a:p>
                      <a:r>
                        <a:rPr lang="en-US" dirty="0" smtClean="0"/>
                        <a:t>Primary key</a:t>
                      </a:r>
                      <a:endParaRPr lang="en-US" dirty="0"/>
                    </a:p>
                  </a:txBody>
                  <a:tcPr/>
                </a:tc>
                <a:tc>
                  <a:txBody>
                    <a:bodyPr/>
                    <a:lstStyle/>
                    <a:p>
                      <a:r>
                        <a:rPr lang="en-US" dirty="0" smtClean="0"/>
                        <a:t>Used to identify image</a:t>
                      </a:r>
                      <a:endParaRPr lang="en-US" dirty="0"/>
                    </a:p>
                  </a:txBody>
                  <a:tcPr/>
                </a:tc>
              </a:tr>
              <a:tr h="867833">
                <a:tc>
                  <a:txBody>
                    <a:bodyPr/>
                    <a:lstStyle/>
                    <a:p>
                      <a:r>
                        <a:rPr lang="en-US" dirty="0" err="1" smtClean="0"/>
                        <a:t>productId</a:t>
                      </a:r>
                      <a:endParaRPr lang="en-US" dirty="0"/>
                    </a:p>
                  </a:txBody>
                  <a:tcPr/>
                </a:tc>
                <a:tc>
                  <a:txBody>
                    <a:bodyPr/>
                    <a:lstStyle/>
                    <a:p>
                      <a:r>
                        <a:rPr lang="en-US" dirty="0" err="1" smtClean="0"/>
                        <a:t>int</a:t>
                      </a:r>
                      <a:endParaRPr lang="en-US" dirty="0"/>
                    </a:p>
                  </a:txBody>
                  <a:tcPr/>
                </a:tc>
                <a:tc>
                  <a:txBody>
                    <a:bodyPr/>
                    <a:lstStyle/>
                    <a:p>
                      <a:r>
                        <a:rPr lang="en-US" dirty="0" smtClean="0"/>
                        <a:t>Foreign key</a:t>
                      </a:r>
                      <a:endParaRPr lang="en-US" dirty="0"/>
                    </a:p>
                  </a:txBody>
                  <a:tcPr/>
                </a:tc>
                <a:tc>
                  <a:txBody>
                    <a:bodyPr/>
                    <a:lstStyle/>
                    <a:p>
                      <a:endParaRPr lang="en-US" dirty="0"/>
                    </a:p>
                  </a:txBody>
                  <a:tcPr/>
                </a:tc>
              </a:tr>
              <a:tr h="867833">
                <a:tc>
                  <a:txBody>
                    <a:bodyPr/>
                    <a:lstStyle/>
                    <a:p>
                      <a:r>
                        <a:rPr lang="en-US" dirty="0" err="1" smtClean="0"/>
                        <a:t>imageURL</a:t>
                      </a:r>
                      <a:endParaRPr lang="en-US" dirty="0"/>
                    </a:p>
                  </a:txBody>
                  <a:tcPr/>
                </a:tc>
                <a:tc>
                  <a:txBody>
                    <a:bodyPr/>
                    <a:lstStyle/>
                    <a:p>
                      <a:r>
                        <a:rPr lang="en-US" dirty="0" err="1" smtClean="0"/>
                        <a:t>varchar</a:t>
                      </a:r>
                      <a:endParaRPr lang="en-US" dirty="0"/>
                    </a:p>
                  </a:txBody>
                  <a:tcPr/>
                </a:tc>
                <a:tc>
                  <a:txBody>
                    <a:bodyPr/>
                    <a:lstStyle/>
                    <a:p>
                      <a:r>
                        <a:rPr lang="en-US" dirty="0" smtClean="0"/>
                        <a:t>Not null</a:t>
                      </a:r>
                      <a:endParaRPr lang="en-US" dirty="0"/>
                    </a:p>
                  </a:txBody>
                  <a:tcPr/>
                </a:tc>
                <a:tc>
                  <a:txBody>
                    <a:bodyPr/>
                    <a:lstStyle/>
                    <a:p>
                      <a:endParaRPr lang="en-US" dirty="0"/>
                    </a:p>
                  </a:txBody>
                  <a:tcPr/>
                </a:tc>
              </a:tr>
            </a:tbl>
          </a:graphicData>
        </a:graphic>
      </p:graphicFrame>
      <p:sp>
        <p:nvSpPr>
          <p:cNvPr id="8" name="TextBox 7"/>
          <p:cNvSpPr txBox="1"/>
          <p:nvPr/>
        </p:nvSpPr>
        <p:spPr>
          <a:xfrm>
            <a:off x="990600" y="990600"/>
            <a:ext cx="8686800" cy="523220"/>
          </a:xfrm>
          <a:prstGeom prst="rect">
            <a:avLst/>
          </a:prstGeom>
          <a:noFill/>
        </p:spPr>
        <p:txBody>
          <a:bodyPr wrap="square" rtlCol="0">
            <a:spAutoFit/>
          </a:bodyPr>
          <a:lstStyle/>
          <a:p>
            <a:r>
              <a:rPr lang="en-US" sz="2800" dirty="0" smtClean="0">
                <a:solidFill>
                  <a:schemeClr val="tx2"/>
                </a:solidFill>
              </a:rPr>
              <a:t>IMAGE UPLOAD TABLE</a:t>
            </a:r>
            <a:endParaRPr lang="en-US" sz="2800" dirty="0">
              <a:solidFill>
                <a:schemeClr val="tx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685800"/>
            <a:ext cx="10944596" cy="865054"/>
          </a:xfrm>
        </p:spPr>
        <p:txBody>
          <a:bodyPr/>
          <a:lstStyle/>
          <a:p>
            <a:r>
              <a:rPr lang="en-US" dirty="0" smtClean="0"/>
              <a:t>DISCOUNT TABLE</a:t>
            </a:r>
            <a:endParaRPr lang="en-US" dirty="0"/>
          </a:p>
        </p:txBody>
      </p:sp>
      <p:graphicFrame>
        <p:nvGraphicFramePr>
          <p:cNvPr id="7" name="Table 6"/>
          <p:cNvGraphicFramePr>
            <a:graphicFrameLocks noGrp="1"/>
          </p:cNvGraphicFramePr>
          <p:nvPr/>
        </p:nvGraphicFramePr>
        <p:xfrm>
          <a:off x="838200" y="1981200"/>
          <a:ext cx="10515600" cy="1854200"/>
        </p:xfrm>
        <a:graphic>
          <a:graphicData uri="http://schemas.openxmlformats.org/drawingml/2006/table">
            <a:tbl>
              <a:tblPr firstRow="1" bandRow="1">
                <a:tableStyleId>{5C22544A-7EE6-4342-B048-85BDC9FD1C3A}</a:tableStyleId>
              </a:tblPr>
              <a:tblGrid>
                <a:gridCol w="2628900"/>
                <a:gridCol w="2095500"/>
                <a:gridCol w="2133600"/>
                <a:gridCol w="3657600"/>
              </a:tblGrid>
              <a:tr h="370840">
                <a:tc>
                  <a:txBody>
                    <a:bodyPr/>
                    <a:lstStyle/>
                    <a:p>
                      <a:r>
                        <a:rPr lang="en-US" dirty="0" smtClean="0"/>
                        <a:t>Column name</a:t>
                      </a:r>
                      <a:endParaRPr lang="en-US" dirty="0"/>
                    </a:p>
                  </a:txBody>
                  <a:tcPr/>
                </a:tc>
                <a:tc>
                  <a:txBody>
                    <a:bodyPr/>
                    <a:lstStyle/>
                    <a:p>
                      <a:r>
                        <a:rPr lang="en-US" dirty="0" smtClean="0"/>
                        <a:t>Data type</a:t>
                      </a:r>
                      <a:endParaRPr lang="en-US" dirty="0"/>
                    </a:p>
                  </a:txBody>
                  <a:tcPr/>
                </a:tc>
                <a:tc>
                  <a:txBody>
                    <a:bodyPr/>
                    <a:lstStyle/>
                    <a:p>
                      <a:r>
                        <a:rPr lang="en-US" dirty="0" smtClean="0"/>
                        <a:t>Constraint</a:t>
                      </a:r>
                      <a:endParaRPr lang="en-US" dirty="0"/>
                    </a:p>
                  </a:txBody>
                  <a:tcPr/>
                </a:tc>
                <a:tc>
                  <a:txBody>
                    <a:bodyPr/>
                    <a:lstStyle/>
                    <a:p>
                      <a:r>
                        <a:rPr lang="en-US" dirty="0" smtClean="0"/>
                        <a:t>Description</a:t>
                      </a:r>
                      <a:endParaRPr lang="en-US" dirty="0"/>
                    </a:p>
                  </a:txBody>
                  <a:tcPr/>
                </a:tc>
              </a:tr>
              <a:tr h="370840">
                <a:tc>
                  <a:txBody>
                    <a:bodyPr/>
                    <a:lstStyle/>
                    <a:p>
                      <a:r>
                        <a:rPr lang="en-US" dirty="0" smtClean="0"/>
                        <a:t>discount Id</a:t>
                      </a:r>
                      <a:endParaRPr lang="en-US" dirty="0"/>
                    </a:p>
                  </a:txBody>
                  <a:tcPr/>
                </a:tc>
                <a:tc>
                  <a:txBody>
                    <a:bodyPr/>
                    <a:lstStyle/>
                    <a:p>
                      <a:r>
                        <a:rPr lang="en-US" dirty="0" err="1" smtClean="0"/>
                        <a:t>int</a:t>
                      </a:r>
                      <a:endParaRPr lang="en-US" dirty="0"/>
                    </a:p>
                  </a:txBody>
                  <a:tcPr/>
                </a:tc>
                <a:tc>
                  <a:txBody>
                    <a:bodyPr/>
                    <a:lstStyle/>
                    <a:p>
                      <a:r>
                        <a:rPr lang="en-US" dirty="0" smtClean="0"/>
                        <a:t>Primary key</a:t>
                      </a:r>
                      <a:endParaRPr lang="en-US" dirty="0"/>
                    </a:p>
                  </a:txBody>
                  <a:tcPr/>
                </a:tc>
                <a:tc>
                  <a:txBody>
                    <a:bodyPr/>
                    <a:lstStyle/>
                    <a:p>
                      <a:r>
                        <a:rPr lang="en-US" dirty="0" smtClean="0"/>
                        <a:t>Used to identify</a:t>
                      </a:r>
                      <a:r>
                        <a:rPr lang="en-US" baseline="0" dirty="0" smtClean="0"/>
                        <a:t> discount</a:t>
                      </a:r>
                      <a:endParaRPr lang="en-US" dirty="0"/>
                    </a:p>
                  </a:txBody>
                  <a:tcPr/>
                </a:tc>
              </a:tr>
              <a:tr h="370840">
                <a:tc>
                  <a:txBody>
                    <a:bodyPr/>
                    <a:lstStyle/>
                    <a:p>
                      <a:r>
                        <a:rPr lang="en-US" dirty="0" err="1" smtClean="0"/>
                        <a:t>discount</a:t>
                      </a:r>
                      <a:r>
                        <a:rPr lang="en-US" baseline="0" dirty="0" err="1" smtClean="0"/>
                        <a:t>Percent</a:t>
                      </a:r>
                      <a:endParaRPr lang="en-US" dirty="0"/>
                    </a:p>
                  </a:txBody>
                  <a:tcPr/>
                </a:tc>
                <a:tc>
                  <a:txBody>
                    <a:bodyPr/>
                    <a:lstStyle/>
                    <a:p>
                      <a:r>
                        <a:rPr lang="en-US" dirty="0" err="1" smtClean="0"/>
                        <a:t>varchar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 null</a:t>
                      </a:r>
                    </a:p>
                  </a:txBody>
                  <a:tcPr/>
                </a:tc>
                <a:tc>
                  <a:txBody>
                    <a:bodyPr/>
                    <a:lstStyle/>
                    <a:p>
                      <a:r>
                        <a:rPr lang="en-US" dirty="0" smtClean="0"/>
                        <a:t>Used to calculate discount %</a:t>
                      </a:r>
                      <a:endParaRPr lang="en-US" dirty="0"/>
                    </a:p>
                  </a:txBody>
                  <a:tcPr/>
                </a:tc>
              </a:tr>
              <a:tr h="370840">
                <a:tc>
                  <a:txBody>
                    <a:bodyPr/>
                    <a:lstStyle/>
                    <a:p>
                      <a:r>
                        <a:rPr lang="en-US" dirty="0" err="1" smtClean="0"/>
                        <a:t>issueDate</a:t>
                      </a:r>
                      <a:endParaRPr lang="en-US" dirty="0"/>
                    </a:p>
                  </a:txBody>
                  <a:tcPr/>
                </a:tc>
                <a:tc>
                  <a:txBody>
                    <a:bodyPr/>
                    <a:lstStyle/>
                    <a:p>
                      <a:r>
                        <a:rPr lang="en-US" dirty="0" err="1" smtClean="0"/>
                        <a:t>localDate</a:t>
                      </a:r>
                      <a:endParaRPr lang="en-US" dirty="0"/>
                    </a:p>
                  </a:txBody>
                  <a:tcPr/>
                </a:tc>
                <a:tc>
                  <a:txBody>
                    <a:bodyPr/>
                    <a:lstStyle/>
                    <a:p>
                      <a:r>
                        <a:rPr lang="en-US" dirty="0" smtClean="0"/>
                        <a:t>Not null</a:t>
                      </a:r>
                      <a:endParaRPr lang="en-US" dirty="0"/>
                    </a:p>
                  </a:txBody>
                  <a:tcPr/>
                </a:tc>
                <a:tc>
                  <a:txBody>
                    <a:bodyPr/>
                    <a:lstStyle/>
                    <a:p>
                      <a:endParaRPr lang="en-US"/>
                    </a:p>
                  </a:txBody>
                  <a:tcPr/>
                </a:tc>
              </a:tr>
              <a:tr h="370840">
                <a:tc>
                  <a:txBody>
                    <a:bodyPr/>
                    <a:lstStyle/>
                    <a:p>
                      <a:r>
                        <a:rPr lang="en-US" dirty="0" err="1" smtClean="0"/>
                        <a:t>expiryDate</a:t>
                      </a:r>
                      <a:endParaRPr lang="en-US" dirty="0"/>
                    </a:p>
                  </a:txBody>
                  <a:tcPr/>
                </a:tc>
                <a:tc>
                  <a:txBody>
                    <a:bodyPr/>
                    <a:lstStyle/>
                    <a:p>
                      <a:r>
                        <a:rPr lang="en-US" dirty="0" err="1" smtClean="0"/>
                        <a:t>localDate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 null</a:t>
                      </a:r>
                    </a:p>
                  </a:txBody>
                  <a:tcPr/>
                </a:tc>
                <a:tc>
                  <a:txBody>
                    <a:bodyPr/>
                    <a:lstStyle/>
                    <a:p>
                      <a:endParaRPr lang="en-US" dirty="0"/>
                    </a:p>
                  </a:txBody>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89B4E149-2582-4289-A77E-932BC6D661BF}"/>
              </a:ext>
            </a:extLst>
          </p:cNvPr>
          <p:cNvSpPr>
            <a:spLocks noGrp="1"/>
          </p:cNvSpPr>
          <p:nvPr>
            <p:ph type="body" sz="quarter" idx="11"/>
          </p:nvPr>
        </p:nvSpPr>
        <p:spPr>
          <a:xfrm>
            <a:off x="4876800" y="4495800"/>
            <a:ext cx="7086600" cy="1676400"/>
          </a:xfrm>
        </p:spPr>
        <p:txBody>
          <a:bodyPr>
            <a:normAutofit/>
          </a:bodyPr>
          <a:lstStyle/>
          <a:p>
            <a:r>
              <a:rPr lang="en-US" sz="3200" b="1" dirty="0" smtClean="0"/>
              <a:t>Java-FLP project – </a:t>
            </a:r>
            <a:r>
              <a:rPr lang="en-US" sz="3200" b="1" i="1" dirty="0" smtClean="0"/>
              <a:t>CapStore </a:t>
            </a:r>
          </a:p>
          <a:p>
            <a:r>
              <a:rPr lang="en-US" sz="3200" b="1" i="1" dirty="0" smtClean="0"/>
              <a:t>(E-commerce - application)</a:t>
            </a:r>
            <a:endParaRPr lang="en-US" sz="3200" dirty="0"/>
          </a:p>
        </p:txBody>
      </p:sp>
    </p:spTree>
    <p:extLst>
      <p:ext uri="{BB962C8B-B14F-4D97-AF65-F5344CB8AC3E}">
        <p14:creationId xmlns="" xmlns:p14="http://schemas.microsoft.com/office/powerpoint/2010/main" val="10682060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marL="457200" indent="-457200">
              <a:buFont typeface="+mj-lt"/>
              <a:buAutoNum type="arabicPeriod"/>
            </a:pPr>
            <a:r>
              <a:rPr lang="pt-PT" sz="2400" dirty="0" smtClean="0"/>
              <a:t>SUSHMITHA S.H (TEAM LEAD)</a:t>
            </a:r>
          </a:p>
          <a:p>
            <a:pPr marL="457200" indent="-457200">
              <a:buFont typeface="+mj-lt"/>
              <a:buAutoNum type="arabicPeriod"/>
            </a:pPr>
            <a:r>
              <a:rPr lang="pt-PT" sz="2400" dirty="0" smtClean="0"/>
              <a:t>SARATH NISTALA</a:t>
            </a:r>
          </a:p>
          <a:p>
            <a:pPr marL="457200" indent="-457200">
              <a:buFont typeface="+mj-lt"/>
              <a:buAutoNum type="arabicPeriod"/>
            </a:pPr>
            <a:r>
              <a:rPr lang="pt-PT" sz="2400" dirty="0" smtClean="0"/>
              <a:t>VIKAS KUMAR ROY</a:t>
            </a:r>
          </a:p>
          <a:p>
            <a:pPr marL="457200" indent="-457200">
              <a:buFont typeface="+mj-lt"/>
              <a:buAutoNum type="arabicPeriod"/>
            </a:pPr>
            <a:r>
              <a:rPr lang="pt-PT" sz="2400" dirty="0" smtClean="0"/>
              <a:t>YAMINI AMBATI</a:t>
            </a:r>
          </a:p>
          <a:p>
            <a:pPr marL="457200" indent="-457200">
              <a:buFont typeface="+mj-lt"/>
              <a:buAutoNum type="arabicPeriod"/>
            </a:pPr>
            <a:endParaRPr lang="pt-PT" sz="2400" dirty="0" smtClean="0"/>
          </a:p>
          <a:p>
            <a:endParaRPr lang="en-US" sz="2400" dirty="0"/>
          </a:p>
        </p:txBody>
      </p:sp>
      <p:sp>
        <p:nvSpPr>
          <p:cNvPr id="5" name="Title 4"/>
          <p:cNvSpPr>
            <a:spLocks noGrp="1"/>
          </p:cNvSpPr>
          <p:nvPr>
            <p:ph type="title"/>
          </p:nvPr>
        </p:nvSpPr>
        <p:spPr/>
        <p:txBody>
          <a:bodyPr/>
          <a:lstStyle/>
          <a:p>
            <a:r>
              <a:rPr lang="pt-PT" dirty="0" smtClean="0">
                <a:solidFill>
                  <a:schemeClr val="tx1"/>
                </a:solidFill>
              </a:rPr>
              <a:t>TEAM MEMBERS</a:t>
            </a:r>
            <a:br>
              <a:rPr lang="pt-PT" dirty="0" smtClean="0">
                <a:solidFill>
                  <a:schemeClr val="tx1"/>
                </a:solidFill>
              </a:rPr>
            </a:br>
            <a:endParaRPr lang="en-US" dirty="0"/>
          </a:p>
        </p:txBody>
      </p:sp>
    </p:spTree>
    <p:extLst>
      <p:ext uri="{BB962C8B-B14F-4D97-AF65-F5344CB8AC3E}">
        <p14:creationId xmlns="" xmlns:p14="http://schemas.microsoft.com/office/powerpoint/2010/main" val="1727590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 xmlns:a14="http://schemas.microsoft.com/office/drawing/2010/main" val="0"/>
              </a:ext>
            </a:extLst>
          </a:blip>
          <a:srcRect l="9322" r="9322"/>
          <a:stretch/>
        </p:blipFill>
        <p:spPr>
          <a:xfrm>
            <a:off x="0" y="1825625"/>
            <a:ext cx="10515600" cy="4351338"/>
          </a:xfrm>
          <a:prstGeom prst="rect">
            <a:avLst/>
          </a:prstGeom>
        </p:spPr>
      </p:pic>
      <p:sp>
        <p:nvSpPr>
          <p:cNvPr id="7" name="TextBox 6"/>
          <p:cNvSpPr txBox="1"/>
          <p:nvPr/>
        </p:nvSpPr>
        <p:spPr>
          <a:xfrm>
            <a:off x="304800" y="2743200"/>
            <a:ext cx="4876800" cy="3170099"/>
          </a:xfrm>
          <a:prstGeom prst="rect">
            <a:avLst/>
          </a:prstGeom>
          <a:solidFill>
            <a:schemeClr val="bg2"/>
          </a:solidFill>
        </p:spPr>
        <p:txBody>
          <a:bodyPr wrap="square" rtlCol="0">
            <a:spAutoFit/>
          </a:bodyPr>
          <a:lstStyle/>
          <a:p>
            <a:pPr algn="just"/>
            <a:r>
              <a:rPr lang="en-US" sz="2000" dirty="0" smtClean="0">
                <a:solidFill>
                  <a:schemeClr val="accent1"/>
                </a:solidFill>
              </a:rPr>
              <a:t>Search will be available on all pages of CapStore.</a:t>
            </a:r>
          </a:p>
          <a:p>
            <a:pPr algn="just"/>
            <a:endParaRPr lang="en-US" sz="2000" dirty="0" smtClean="0">
              <a:solidFill>
                <a:schemeClr val="accent1"/>
              </a:solidFill>
            </a:endParaRPr>
          </a:p>
          <a:p>
            <a:pPr algn="just"/>
            <a:r>
              <a:rPr lang="en-US" sz="2000" dirty="0" smtClean="0">
                <a:solidFill>
                  <a:schemeClr val="accent1"/>
                </a:solidFill>
              </a:rPr>
              <a:t>Admin, Customer can search about Products and brands . Search can be Category wise, name wise or type. </a:t>
            </a:r>
          </a:p>
          <a:p>
            <a:pPr algn="just"/>
            <a:endParaRPr lang="en-US" sz="2000" dirty="0" smtClean="0">
              <a:solidFill>
                <a:schemeClr val="accent1"/>
              </a:solidFill>
            </a:endParaRPr>
          </a:p>
          <a:p>
            <a:pPr algn="just"/>
            <a:r>
              <a:rPr lang="en-US" sz="2000" dirty="0" smtClean="0">
                <a:solidFill>
                  <a:schemeClr val="accent1"/>
                </a:solidFill>
              </a:rPr>
              <a:t>Merchant can search products available in its own inventory only. 	</a:t>
            </a:r>
          </a:p>
          <a:p>
            <a:pPr algn="just"/>
            <a:endParaRPr lang="en-US" sz="2000" b="1" dirty="0">
              <a:solidFill>
                <a:schemeClr val="accent1"/>
              </a:solidFill>
            </a:endParaRPr>
          </a:p>
        </p:txBody>
      </p:sp>
      <p:sp>
        <p:nvSpPr>
          <p:cNvPr id="8" name="Rectangle 7"/>
          <p:cNvSpPr/>
          <p:nvPr/>
        </p:nvSpPr>
        <p:spPr>
          <a:xfrm>
            <a:off x="6781800" y="1066800"/>
            <a:ext cx="4801315" cy="584775"/>
          </a:xfrm>
          <a:prstGeom prst="rect">
            <a:avLst/>
          </a:prstGeom>
        </p:spPr>
        <p:txBody>
          <a:bodyPr wrap="none">
            <a:spAutoFit/>
          </a:bodyPr>
          <a:lstStyle/>
          <a:p>
            <a:pPr algn="ctr"/>
            <a:r>
              <a:rPr lang="en-US" sz="3200" dirty="0" smtClean="0">
                <a:solidFill>
                  <a:schemeClr val="bg1"/>
                </a:solidFill>
              </a:rPr>
              <a:t>MODULE 17 - SEARCH</a:t>
            </a:r>
            <a:endParaRPr lang="en-US" sz="3200" dirty="0">
              <a:solidFill>
                <a:schemeClr val="bg1"/>
              </a:solidFill>
            </a:endParaRPr>
          </a:p>
        </p:txBody>
      </p:sp>
      <p:pic>
        <p:nvPicPr>
          <p:cNvPr id="2050" name="Picture 2"/>
          <p:cNvPicPr>
            <a:picLocks noChangeAspect="1" noChangeArrowheads="1"/>
          </p:cNvPicPr>
          <p:nvPr/>
        </p:nvPicPr>
        <p:blipFill>
          <a:blip r:embed="rId4" cstate="print"/>
          <a:srcRect/>
          <a:stretch>
            <a:fillRect/>
          </a:stretch>
        </p:blipFill>
        <p:spPr bwMode="auto">
          <a:xfrm>
            <a:off x="7620000" y="2209800"/>
            <a:ext cx="3648075" cy="666750"/>
          </a:xfrm>
          <a:prstGeom prst="rect">
            <a:avLst/>
          </a:prstGeom>
          <a:noFill/>
          <a:ln w="9525">
            <a:noFill/>
            <a:miter lim="800000"/>
            <a:headEnd/>
            <a:tailEnd/>
          </a:ln>
        </p:spPr>
      </p:pic>
    </p:spTree>
    <p:extLst>
      <p:ext uri="{BB962C8B-B14F-4D97-AF65-F5344CB8AC3E}">
        <p14:creationId xmlns="" xmlns:p14="http://schemas.microsoft.com/office/powerpoint/2010/main" val="18271101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30D1BC81-B0CA-49DC-9E5F-F55AA790482A}"/>
              </a:ext>
            </a:extLst>
          </p:cNvPr>
          <p:cNvSpPr>
            <a:spLocks noGrp="1"/>
          </p:cNvSpPr>
          <p:nvPr>
            <p:ph type="body" sz="quarter" idx="10"/>
          </p:nvPr>
        </p:nvSpPr>
        <p:spPr/>
        <p:txBody>
          <a:bodyPr/>
          <a:lstStyle/>
          <a:p>
            <a:pPr>
              <a:buFont typeface="Arial" pitchFamily="34" charset="0"/>
              <a:buChar char="•"/>
            </a:pPr>
            <a:r>
              <a:rPr lang="pt-PT" sz="2400" dirty="0" smtClean="0"/>
              <a:t> Customer, Merchant and Admin </a:t>
            </a:r>
          </a:p>
          <a:p>
            <a:endParaRPr lang="pt-PT" sz="2400" dirty="0" smtClean="0"/>
          </a:p>
          <a:p>
            <a:endParaRPr lang="pt-PT" sz="2400" dirty="0" smtClean="0"/>
          </a:p>
          <a:p>
            <a:endParaRPr lang="pt-PT" sz="2400" dirty="0" smtClean="0"/>
          </a:p>
          <a:p>
            <a:pPr>
              <a:buFont typeface="Arial" pitchFamily="34" charset="0"/>
              <a:buChar char="•"/>
            </a:pPr>
            <a:r>
              <a:rPr lang="pt-PT" sz="2400" dirty="0" smtClean="0"/>
              <a:t> </a:t>
            </a:r>
            <a:r>
              <a:rPr lang="pt-PT" sz="2400" smtClean="0"/>
              <a:t>Inventory, </a:t>
            </a:r>
            <a:r>
              <a:rPr lang="pt-PT" sz="2400" dirty="0" smtClean="0"/>
              <a:t>category</a:t>
            </a:r>
            <a:endParaRPr lang="pt-PT" sz="2400" dirty="0"/>
          </a:p>
        </p:txBody>
      </p:sp>
      <p:sp>
        <p:nvSpPr>
          <p:cNvPr id="6" name="Text Placeholder 5">
            <a:extLst>
              <a:ext uri="{FF2B5EF4-FFF2-40B4-BE49-F238E27FC236}">
                <a16:creationId xmlns="" xmlns:a16="http://schemas.microsoft.com/office/drawing/2014/main" id="{4D0680E3-AA32-4CF6-8F32-34091BD0DD6D}"/>
              </a:ext>
            </a:extLst>
          </p:cNvPr>
          <p:cNvSpPr>
            <a:spLocks noGrp="1"/>
          </p:cNvSpPr>
          <p:nvPr>
            <p:ph type="body" sz="quarter" idx="11"/>
          </p:nvPr>
        </p:nvSpPr>
        <p:spPr>
          <a:xfrm>
            <a:off x="6248400" y="1828800"/>
            <a:ext cx="5646735" cy="4699378"/>
          </a:xfrm>
        </p:spPr>
        <p:txBody>
          <a:bodyPr/>
          <a:lstStyle/>
          <a:p>
            <a:r>
              <a:rPr lang="pt-PT" sz="2400" dirty="0" smtClean="0">
                <a:solidFill>
                  <a:schemeClr val="tx2"/>
                </a:solidFill>
              </a:rPr>
              <a:t>If a customer, merchant or admin wants to search products, then they need to use the search box.</a:t>
            </a:r>
          </a:p>
          <a:p>
            <a:endParaRPr lang="pt-PT" sz="2400" dirty="0" smtClean="0">
              <a:solidFill>
                <a:schemeClr val="tx2"/>
              </a:solidFill>
            </a:endParaRPr>
          </a:p>
          <a:p>
            <a:endParaRPr lang="pt-PT" sz="2400" dirty="0" smtClean="0">
              <a:solidFill>
                <a:schemeClr val="tx2"/>
              </a:solidFill>
            </a:endParaRPr>
          </a:p>
          <a:p>
            <a:r>
              <a:rPr lang="pt-PT" sz="2400" dirty="0" smtClean="0">
                <a:solidFill>
                  <a:schemeClr val="tx2"/>
                </a:solidFill>
              </a:rPr>
              <a:t>For search to be made category wise, name wise or type wise, search will be dependant on category table. To access only from particular inventory, then inventory table is needed.</a:t>
            </a:r>
          </a:p>
          <a:p>
            <a:endParaRPr lang="pt-PT" sz="2400" dirty="0" smtClean="0"/>
          </a:p>
          <a:p>
            <a:endParaRPr lang="pt-PT" sz="2400" dirty="0"/>
          </a:p>
        </p:txBody>
      </p:sp>
      <p:sp>
        <p:nvSpPr>
          <p:cNvPr id="8" name="Text Placeholder 7">
            <a:extLst>
              <a:ext uri="{FF2B5EF4-FFF2-40B4-BE49-F238E27FC236}">
                <a16:creationId xmlns="" xmlns:a16="http://schemas.microsoft.com/office/drawing/2014/main" id="{685DA84B-712F-4997-B040-EA16BEA93F9C}"/>
              </a:ext>
            </a:extLst>
          </p:cNvPr>
          <p:cNvSpPr>
            <a:spLocks noGrp="1"/>
          </p:cNvSpPr>
          <p:nvPr>
            <p:ph type="body" sz="quarter" idx="12"/>
          </p:nvPr>
        </p:nvSpPr>
        <p:spPr/>
        <p:txBody>
          <a:bodyPr/>
          <a:lstStyle/>
          <a:p>
            <a:r>
              <a:rPr lang="en-US"/>
              <a:t>Click to insert title</a:t>
            </a:r>
            <a:endParaRPr lang="pt-PT" dirty="0"/>
          </a:p>
        </p:txBody>
      </p:sp>
      <p:sp>
        <p:nvSpPr>
          <p:cNvPr id="4" name="Title 3">
            <a:extLst>
              <a:ext uri="{FF2B5EF4-FFF2-40B4-BE49-F238E27FC236}">
                <a16:creationId xmlns="" xmlns:a16="http://schemas.microsoft.com/office/drawing/2014/main" id="{BAD3FAA8-650A-4E1B-B561-D86BE9AFB0F0}"/>
              </a:ext>
            </a:extLst>
          </p:cNvPr>
          <p:cNvSpPr>
            <a:spLocks noGrp="1"/>
          </p:cNvSpPr>
          <p:nvPr>
            <p:ph type="title"/>
          </p:nvPr>
        </p:nvSpPr>
        <p:spPr>
          <a:xfrm>
            <a:off x="407988" y="404813"/>
            <a:ext cx="11250612" cy="1128814"/>
          </a:xfrm>
        </p:spPr>
        <p:txBody>
          <a:bodyPr>
            <a:noAutofit/>
          </a:bodyPr>
          <a:lstStyle/>
          <a:p>
            <a:r>
              <a:rPr lang="pt-PT" sz="2800" dirty="0" smtClean="0"/>
              <a:t>Tables search function is dependant on:</a:t>
            </a:r>
            <a:br>
              <a:rPr lang="pt-PT" sz="2800" dirty="0" smtClean="0"/>
            </a:br>
            <a:endParaRPr lang="pt-PT" sz="2800" dirty="0"/>
          </a:p>
        </p:txBody>
      </p:sp>
      <p:cxnSp>
        <p:nvCxnSpPr>
          <p:cNvPr id="7" name="Conector reto 49">
            <a:extLst>
              <a:ext uri="{FF2B5EF4-FFF2-40B4-BE49-F238E27FC236}">
                <a16:creationId xmlns="" xmlns:a16="http://schemas.microsoft.com/office/drawing/2014/main" id="{99F137B6-F3B1-4C6C-A4B5-514CE43D29F9}"/>
              </a:ext>
            </a:extLst>
          </p:cNvPr>
          <p:cNvCxnSpPr>
            <a:cxnSpLocks/>
          </p:cNvCxnSpPr>
          <p:nvPr/>
        </p:nvCxnSpPr>
        <p:spPr>
          <a:xfrm flipV="1">
            <a:off x="6096000" y="1676400"/>
            <a:ext cx="0" cy="472203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04800" y="1447800"/>
            <a:ext cx="5791200" cy="255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ector reto 49">
            <a:extLst>
              <a:ext uri="{FF2B5EF4-FFF2-40B4-BE49-F238E27FC236}">
                <a16:creationId xmlns="" xmlns:a16="http://schemas.microsoft.com/office/drawing/2014/main" id="{99F137B6-F3B1-4C6C-A4B5-514CE43D29F9}"/>
              </a:ext>
            </a:extLst>
          </p:cNvPr>
          <p:cNvCxnSpPr>
            <a:cxnSpLocks/>
          </p:cNvCxnSpPr>
          <p:nvPr/>
        </p:nvCxnSpPr>
        <p:spPr>
          <a:xfrm flipV="1">
            <a:off x="304800" y="1676400"/>
            <a:ext cx="0" cy="472203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04800" y="6172200"/>
            <a:ext cx="5791200" cy="255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0821671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 xmlns:a14="http://schemas.microsoft.com/office/drawing/2010/main" val="0"/>
              </a:ext>
            </a:extLst>
          </a:blip>
          <a:srcRect l="9322" r="9322"/>
          <a:stretch/>
        </p:blipFill>
        <p:spPr>
          <a:xfrm>
            <a:off x="0" y="1825625"/>
            <a:ext cx="10515600" cy="4351338"/>
          </a:xfrm>
          <a:prstGeom prst="rect">
            <a:avLst/>
          </a:prstGeom>
        </p:spPr>
      </p:pic>
      <p:sp>
        <p:nvSpPr>
          <p:cNvPr id="7" name="TextBox 6"/>
          <p:cNvSpPr txBox="1"/>
          <p:nvPr/>
        </p:nvSpPr>
        <p:spPr>
          <a:xfrm>
            <a:off x="381000" y="3124200"/>
            <a:ext cx="4876800" cy="2246769"/>
          </a:xfrm>
          <a:prstGeom prst="rect">
            <a:avLst/>
          </a:prstGeom>
          <a:solidFill>
            <a:schemeClr val="bg2"/>
          </a:solidFill>
        </p:spPr>
        <p:txBody>
          <a:bodyPr wrap="square" rtlCol="0">
            <a:spAutoFit/>
          </a:bodyPr>
          <a:lstStyle/>
          <a:p>
            <a:r>
              <a:rPr lang="en-US" sz="2800" dirty="0" smtClean="0"/>
              <a:t>Admin and Merchant can upload images of products and banners . 	</a:t>
            </a:r>
          </a:p>
          <a:p>
            <a:pPr algn="just"/>
            <a:r>
              <a:rPr lang="en-US" sz="2800" dirty="0" smtClean="0"/>
              <a:t>	</a:t>
            </a:r>
          </a:p>
          <a:p>
            <a:pPr algn="just"/>
            <a:endParaRPr lang="en-US" sz="2800" b="1" dirty="0"/>
          </a:p>
        </p:txBody>
      </p:sp>
      <p:sp>
        <p:nvSpPr>
          <p:cNvPr id="6" name="Rectangle 5"/>
          <p:cNvSpPr/>
          <p:nvPr/>
        </p:nvSpPr>
        <p:spPr>
          <a:xfrm>
            <a:off x="5486400" y="1066800"/>
            <a:ext cx="6390660" cy="584775"/>
          </a:xfrm>
          <a:prstGeom prst="rect">
            <a:avLst/>
          </a:prstGeom>
        </p:spPr>
        <p:txBody>
          <a:bodyPr wrap="none">
            <a:spAutoFit/>
          </a:bodyPr>
          <a:lstStyle/>
          <a:p>
            <a:pPr algn="ctr"/>
            <a:r>
              <a:rPr lang="en-US" sz="3200" dirty="0" smtClean="0">
                <a:solidFill>
                  <a:schemeClr val="bg1"/>
                </a:solidFill>
              </a:rPr>
              <a:t>MODULE 18 – IMAGE UPLOAD</a:t>
            </a:r>
            <a:endParaRPr lang="en-US" sz="3200" dirty="0">
              <a:solidFill>
                <a:schemeClr val="bg1"/>
              </a:solidFill>
            </a:endParaRPr>
          </a:p>
        </p:txBody>
      </p:sp>
    </p:spTree>
    <p:extLst>
      <p:ext uri="{BB962C8B-B14F-4D97-AF65-F5344CB8AC3E}">
        <p14:creationId xmlns="" xmlns:p14="http://schemas.microsoft.com/office/powerpoint/2010/main" val="18271101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4D0680E3-AA32-4CF6-8F32-34091BD0DD6D}"/>
              </a:ext>
            </a:extLst>
          </p:cNvPr>
          <p:cNvSpPr>
            <a:spLocks noGrp="1"/>
          </p:cNvSpPr>
          <p:nvPr>
            <p:ph type="body" sz="quarter" idx="11"/>
          </p:nvPr>
        </p:nvSpPr>
        <p:spPr>
          <a:xfrm>
            <a:off x="6240464" y="1859484"/>
            <a:ext cx="5799136" cy="4592494"/>
          </a:xfrm>
        </p:spPr>
        <p:txBody>
          <a:bodyPr/>
          <a:lstStyle/>
          <a:p>
            <a:pPr>
              <a:buFont typeface="Arial" pitchFamily="34" charset="0"/>
              <a:buChar char="•"/>
            </a:pPr>
            <a:r>
              <a:rPr lang="pt-PT" sz="2800" dirty="0" smtClean="0"/>
              <a:t> Inventory</a:t>
            </a:r>
          </a:p>
          <a:p>
            <a:endParaRPr lang="pt-PT" sz="2800" dirty="0" smtClean="0"/>
          </a:p>
          <a:p>
            <a:endParaRPr lang="pt-PT" sz="2800" dirty="0" smtClean="0"/>
          </a:p>
          <a:p>
            <a:r>
              <a:rPr lang="pt-PT" sz="2800" dirty="0" smtClean="0">
                <a:solidFill>
                  <a:schemeClr val="tx2"/>
                </a:solidFill>
              </a:rPr>
              <a:t>Will fetch the products availble in the table and upload images for them</a:t>
            </a:r>
          </a:p>
          <a:p>
            <a:endParaRPr lang="pt-PT" sz="2800" dirty="0"/>
          </a:p>
        </p:txBody>
      </p:sp>
      <p:sp>
        <p:nvSpPr>
          <p:cNvPr id="8" name="Text Placeholder 7">
            <a:extLst>
              <a:ext uri="{FF2B5EF4-FFF2-40B4-BE49-F238E27FC236}">
                <a16:creationId xmlns="" xmlns:a16="http://schemas.microsoft.com/office/drawing/2014/main" id="{685DA84B-712F-4997-B040-EA16BEA93F9C}"/>
              </a:ext>
            </a:extLst>
          </p:cNvPr>
          <p:cNvSpPr>
            <a:spLocks noGrp="1"/>
          </p:cNvSpPr>
          <p:nvPr>
            <p:ph type="body" sz="quarter" idx="12"/>
          </p:nvPr>
        </p:nvSpPr>
        <p:spPr/>
        <p:txBody>
          <a:bodyPr/>
          <a:lstStyle/>
          <a:p>
            <a:r>
              <a:rPr lang="en-US"/>
              <a:t>Click to insert title</a:t>
            </a:r>
            <a:endParaRPr lang="pt-PT" dirty="0"/>
          </a:p>
        </p:txBody>
      </p:sp>
      <p:sp>
        <p:nvSpPr>
          <p:cNvPr id="9" name="Text Placeholder 8">
            <a:extLst>
              <a:ext uri="{FF2B5EF4-FFF2-40B4-BE49-F238E27FC236}">
                <a16:creationId xmlns="" xmlns:a16="http://schemas.microsoft.com/office/drawing/2014/main" id="{B1109344-6411-4EAD-894D-CED220223FAE}"/>
              </a:ext>
            </a:extLst>
          </p:cNvPr>
          <p:cNvSpPr>
            <a:spLocks noGrp="1"/>
          </p:cNvSpPr>
          <p:nvPr>
            <p:ph type="body" sz="quarter" idx="13"/>
          </p:nvPr>
        </p:nvSpPr>
        <p:spPr/>
        <p:txBody>
          <a:bodyPr/>
          <a:lstStyle/>
          <a:p>
            <a:r>
              <a:rPr lang="en-US"/>
              <a:t>Click to insert title</a:t>
            </a:r>
            <a:endParaRPr lang="pt-PT" dirty="0"/>
          </a:p>
        </p:txBody>
      </p:sp>
      <p:sp>
        <p:nvSpPr>
          <p:cNvPr id="4" name="Title 3">
            <a:extLst>
              <a:ext uri="{FF2B5EF4-FFF2-40B4-BE49-F238E27FC236}">
                <a16:creationId xmlns="" xmlns:a16="http://schemas.microsoft.com/office/drawing/2014/main" id="{BAD3FAA8-650A-4E1B-B561-D86BE9AFB0F0}"/>
              </a:ext>
            </a:extLst>
          </p:cNvPr>
          <p:cNvSpPr>
            <a:spLocks noGrp="1"/>
          </p:cNvSpPr>
          <p:nvPr>
            <p:ph type="title"/>
          </p:nvPr>
        </p:nvSpPr>
        <p:spPr>
          <a:xfrm>
            <a:off x="407988" y="404813"/>
            <a:ext cx="11250612" cy="1128814"/>
          </a:xfrm>
        </p:spPr>
        <p:txBody>
          <a:bodyPr>
            <a:noAutofit/>
          </a:bodyPr>
          <a:lstStyle/>
          <a:p>
            <a:r>
              <a:rPr lang="pt-PT" sz="2800" dirty="0" smtClean="0"/>
              <a:t>Tables image upload function is dependant on:</a:t>
            </a:r>
            <a:endParaRPr lang="pt-PT" sz="2800" dirty="0"/>
          </a:p>
        </p:txBody>
      </p:sp>
      <p:cxnSp>
        <p:nvCxnSpPr>
          <p:cNvPr id="7" name="Conector reto 49">
            <a:extLst>
              <a:ext uri="{FF2B5EF4-FFF2-40B4-BE49-F238E27FC236}">
                <a16:creationId xmlns="" xmlns:a16="http://schemas.microsoft.com/office/drawing/2014/main" id="{99F137B6-F3B1-4C6C-A4B5-514CE43D29F9}"/>
              </a:ext>
            </a:extLst>
          </p:cNvPr>
          <p:cNvCxnSpPr>
            <a:cxnSpLocks/>
          </p:cNvCxnSpPr>
          <p:nvPr/>
        </p:nvCxnSpPr>
        <p:spPr>
          <a:xfrm flipV="1">
            <a:off x="6096000" y="1533627"/>
            <a:ext cx="0" cy="472203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04800" y="1420990"/>
            <a:ext cx="11582400" cy="255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nvGraphicFramePr>
        <p:xfrm>
          <a:off x="533400" y="2057400"/>
          <a:ext cx="2667000" cy="2362200"/>
        </p:xfrm>
        <a:graphic>
          <a:graphicData uri="http://schemas.openxmlformats.org/drawingml/2006/table">
            <a:tbl>
              <a:tblPr firstRow="1" bandRow="1">
                <a:tableStyleId>{5C22544A-7EE6-4342-B048-85BDC9FD1C3A}</a:tableStyleId>
              </a:tblPr>
              <a:tblGrid>
                <a:gridCol w="2667000"/>
              </a:tblGrid>
              <a:tr h="590550">
                <a:tc>
                  <a:txBody>
                    <a:bodyPr/>
                    <a:lstStyle/>
                    <a:p>
                      <a:r>
                        <a:rPr lang="en-US" dirty="0" smtClean="0"/>
                        <a:t>IMAGE UPLOAD</a:t>
                      </a:r>
                      <a:endParaRPr lang="en-US" dirty="0"/>
                    </a:p>
                  </a:txBody>
                  <a:tcPr/>
                </a:tc>
              </a:tr>
              <a:tr h="590550">
                <a:tc>
                  <a:txBody>
                    <a:bodyPr/>
                    <a:lstStyle/>
                    <a:p>
                      <a:r>
                        <a:rPr lang="en-US" dirty="0" err="1" smtClean="0"/>
                        <a:t>Int</a:t>
                      </a:r>
                      <a:r>
                        <a:rPr lang="en-US" dirty="0" smtClean="0"/>
                        <a:t>: </a:t>
                      </a:r>
                      <a:r>
                        <a:rPr lang="en-US" dirty="0" err="1" smtClean="0"/>
                        <a:t>imageId</a:t>
                      </a:r>
                      <a:r>
                        <a:rPr lang="en-US" dirty="0" smtClean="0"/>
                        <a:t> </a:t>
                      </a:r>
                      <a:endParaRPr lang="en-US" dirty="0"/>
                    </a:p>
                  </a:txBody>
                  <a:tcPr/>
                </a:tc>
              </a:tr>
              <a:tr h="590550">
                <a:tc>
                  <a:txBody>
                    <a:bodyPr/>
                    <a:lstStyle/>
                    <a:p>
                      <a:r>
                        <a:rPr lang="en-US" dirty="0" err="1" smtClean="0"/>
                        <a:t>Int</a:t>
                      </a:r>
                      <a:r>
                        <a:rPr lang="en-US" dirty="0" smtClean="0"/>
                        <a:t>: </a:t>
                      </a:r>
                      <a:r>
                        <a:rPr lang="en-US" dirty="0" err="1" smtClean="0"/>
                        <a:t>productId</a:t>
                      </a:r>
                      <a:endParaRPr lang="en-US" dirty="0"/>
                    </a:p>
                  </a:txBody>
                  <a:tcPr/>
                </a:tc>
              </a:tr>
              <a:tr h="590550">
                <a:tc>
                  <a:txBody>
                    <a:bodyPr/>
                    <a:lstStyle/>
                    <a:p>
                      <a:r>
                        <a:rPr lang="en-US" dirty="0" err="1" smtClean="0"/>
                        <a:t>Varchar</a:t>
                      </a:r>
                      <a:r>
                        <a:rPr lang="en-US" dirty="0" smtClean="0"/>
                        <a:t>: </a:t>
                      </a:r>
                      <a:r>
                        <a:rPr lang="en-US" dirty="0" err="1" smtClean="0"/>
                        <a:t>imageURL</a:t>
                      </a:r>
                      <a:endParaRPr lang="en-US" dirty="0"/>
                    </a:p>
                  </a:txBody>
                  <a:tcPr/>
                </a:tc>
              </a:tr>
            </a:tbl>
          </a:graphicData>
        </a:graphic>
      </p:graphicFrame>
      <p:cxnSp>
        <p:nvCxnSpPr>
          <p:cNvPr id="12" name="Straight Arrow Connector 11"/>
          <p:cNvCxnSpPr/>
          <p:nvPr/>
        </p:nvCxnSpPr>
        <p:spPr>
          <a:xfrm>
            <a:off x="1752600" y="2819400"/>
            <a:ext cx="1981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3733800" y="2514600"/>
            <a:ext cx="685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PK</a:t>
            </a:r>
            <a:endParaRPr lang="en-US" dirty="0"/>
          </a:p>
        </p:txBody>
      </p:sp>
      <p:cxnSp>
        <p:nvCxnSpPr>
          <p:cNvPr id="15" name="Straight Arrow Connector 14"/>
          <p:cNvCxnSpPr/>
          <p:nvPr/>
        </p:nvCxnSpPr>
        <p:spPr>
          <a:xfrm>
            <a:off x="1828800" y="3429000"/>
            <a:ext cx="19812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3810000" y="3657600"/>
            <a:ext cx="685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FK</a:t>
            </a:r>
            <a:endParaRPr lang="en-US" dirty="0"/>
          </a:p>
        </p:txBody>
      </p:sp>
    </p:spTree>
    <p:extLst>
      <p:ext uri="{BB962C8B-B14F-4D97-AF65-F5344CB8AC3E}">
        <p14:creationId xmlns="" xmlns:p14="http://schemas.microsoft.com/office/powerpoint/2010/main" val="200232183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 xmlns:a14="http://schemas.microsoft.com/office/drawing/2010/main" val="0"/>
              </a:ext>
            </a:extLst>
          </a:blip>
          <a:srcRect l="9322" r="9322"/>
          <a:stretch/>
        </p:blipFill>
        <p:spPr>
          <a:xfrm>
            <a:off x="0" y="1825625"/>
            <a:ext cx="10515600" cy="4351338"/>
          </a:xfrm>
          <a:prstGeom prst="rect">
            <a:avLst/>
          </a:prstGeom>
        </p:spPr>
      </p:pic>
      <p:sp>
        <p:nvSpPr>
          <p:cNvPr id="7" name="TextBox 6"/>
          <p:cNvSpPr txBox="1"/>
          <p:nvPr/>
        </p:nvSpPr>
        <p:spPr>
          <a:xfrm>
            <a:off x="609600" y="2971800"/>
            <a:ext cx="4876800" cy="1815882"/>
          </a:xfrm>
          <a:prstGeom prst="rect">
            <a:avLst/>
          </a:prstGeom>
          <a:solidFill>
            <a:schemeClr val="bg2"/>
          </a:solidFill>
        </p:spPr>
        <p:txBody>
          <a:bodyPr wrap="square" rtlCol="0">
            <a:spAutoFit/>
          </a:bodyPr>
          <a:lstStyle/>
          <a:p>
            <a:r>
              <a:rPr lang="en-US" sz="2800" dirty="0" smtClean="0"/>
              <a:t>Images can be zoomed and will be displayed in proper slideshow. 	</a:t>
            </a:r>
          </a:p>
          <a:p>
            <a:pPr algn="just"/>
            <a:endParaRPr lang="en-US" sz="2800" b="1" dirty="0"/>
          </a:p>
        </p:txBody>
      </p:sp>
      <p:graphicFrame>
        <p:nvGraphicFramePr>
          <p:cNvPr id="6" name="Table 5"/>
          <p:cNvGraphicFramePr>
            <a:graphicFrameLocks noGrp="1"/>
          </p:cNvGraphicFramePr>
          <p:nvPr/>
        </p:nvGraphicFramePr>
        <p:xfrm>
          <a:off x="7239000" y="1981200"/>
          <a:ext cx="4572000" cy="3124200"/>
        </p:xfrm>
        <a:graphic>
          <a:graphicData uri="http://schemas.openxmlformats.org/drawingml/2006/table">
            <a:tbl>
              <a:tblPr firstRow="1" bandRow="1">
                <a:tableStyleId>{5C22544A-7EE6-4342-B048-85BDC9FD1C3A}</a:tableStyleId>
              </a:tblPr>
              <a:tblGrid>
                <a:gridCol w="4572000"/>
              </a:tblGrid>
              <a:tr h="843335">
                <a:tc>
                  <a:txBody>
                    <a:bodyPr/>
                    <a:lstStyle/>
                    <a:p>
                      <a:r>
                        <a:rPr lang="en-US" dirty="0" smtClean="0"/>
                        <a:t>TABLES PRODUCT IMAGES IS DEPENDANT ON:</a:t>
                      </a:r>
                      <a:endParaRPr lang="en-US" dirty="0"/>
                    </a:p>
                  </a:txBody>
                  <a:tcPr/>
                </a:tc>
              </a:tr>
              <a:tr h="2280865">
                <a:tc>
                  <a:txBody>
                    <a:bodyPr/>
                    <a:lstStyle/>
                    <a:p>
                      <a:r>
                        <a:rPr lang="en-US" dirty="0" smtClean="0"/>
                        <a:t>Inventory</a:t>
                      </a:r>
                    </a:p>
                    <a:p>
                      <a:endParaRPr lang="en-US" dirty="0" smtClean="0"/>
                    </a:p>
                    <a:p>
                      <a:r>
                        <a:rPr lang="en-US" dirty="0" smtClean="0"/>
                        <a:t>Initiate zoom effects and slideshow view for the products selected.</a:t>
                      </a:r>
                      <a:endParaRPr lang="en-US" dirty="0"/>
                    </a:p>
                  </a:txBody>
                  <a:tcPr/>
                </a:tc>
              </a:tr>
            </a:tbl>
          </a:graphicData>
        </a:graphic>
      </p:graphicFrame>
      <p:sp>
        <p:nvSpPr>
          <p:cNvPr id="8" name="Rectangle 7"/>
          <p:cNvSpPr/>
          <p:nvPr/>
        </p:nvSpPr>
        <p:spPr>
          <a:xfrm>
            <a:off x="4114800" y="762000"/>
            <a:ext cx="6381363" cy="523220"/>
          </a:xfrm>
          <a:prstGeom prst="rect">
            <a:avLst/>
          </a:prstGeom>
        </p:spPr>
        <p:txBody>
          <a:bodyPr wrap="none">
            <a:spAutoFit/>
          </a:bodyPr>
          <a:lstStyle/>
          <a:p>
            <a:pPr algn="ctr"/>
            <a:r>
              <a:rPr lang="en-US" sz="2800" dirty="0" smtClean="0">
                <a:solidFill>
                  <a:schemeClr val="bg1"/>
                </a:solidFill>
              </a:rPr>
              <a:t>MODULE 19 – PRODUCTS IMAGES</a:t>
            </a:r>
            <a:endParaRPr lang="en-US" sz="2800" dirty="0">
              <a:solidFill>
                <a:schemeClr val="bg1"/>
              </a:solidFill>
            </a:endParaRPr>
          </a:p>
        </p:txBody>
      </p:sp>
    </p:spTree>
    <p:extLst>
      <p:ext uri="{BB962C8B-B14F-4D97-AF65-F5344CB8AC3E}">
        <p14:creationId xmlns="" xmlns:p14="http://schemas.microsoft.com/office/powerpoint/2010/main" val="18271101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5715000" y="1219200"/>
            <a:ext cx="6477000" cy="5638800"/>
          </a:xfrm>
          <a:prstGeom prst="rect">
            <a:avLst/>
          </a:prstGeom>
          <a:noFill/>
          <a:ln w="9525">
            <a:noFill/>
            <a:miter lim="800000"/>
            <a:headEnd/>
            <a:tailEnd/>
          </a:ln>
        </p:spPr>
      </p:pic>
      <p:cxnSp>
        <p:nvCxnSpPr>
          <p:cNvPr id="5" name="Straight Arrow Connector 4"/>
          <p:cNvCxnSpPr/>
          <p:nvPr/>
        </p:nvCxnSpPr>
        <p:spPr>
          <a:xfrm flipV="1">
            <a:off x="3962400" y="1371600"/>
            <a:ext cx="1676400" cy="2514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038600" y="3962400"/>
            <a:ext cx="1600200" cy="289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810000" y="3733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239000" y="6488668"/>
            <a:ext cx="3810000" cy="369332"/>
          </a:xfrm>
          <a:prstGeom prst="rect">
            <a:avLst/>
          </a:prstGeom>
          <a:noFill/>
        </p:spPr>
        <p:txBody>
          <a:bodyPr wrap="square" rtlCol="0">
            <a:spAutoFit/>
          </a:bodyPr>
          <a:lstStyle/>
          <a:p>
            <a:pPr algn="ctr"/>
            <a:r>
              <a:rPr lang="en-US" dirty="0" smtClean="0">
                <a:solidFill>
                  <a:schemeClr val="tx2"/>
                </a:solidFill>
              </a:rPr>
              <a:t>O</a:t>
            </a:r>
            <a:r>
              <a:rPr lang="en-US" dirty="0" smtClean="0">
                <a:solidFill>
                  <a:schemeClr val="accent3">
                    <a:lumMod val="50000"/>
                    <a:lumOff val="50000"/>
                  </a:schemeClr>
                </a:solidFill>
              </a:rPr>
              <a:t> O O O O O O</a:t>
            </a:r>
            <a:endParaRPr lang="en-US" dirty="0">
              <a:solidFill>
                <a:schemeClr val="accent3">
                  <a:lumMod val="50000"/>
                  <a:lumOff val="50000"/>
                </a:schemeClr>
              </a:solidFill>
            </a:endParaRPr>
          </a:p>
        </p:txBody>
      </p:sp>
    </p:spTree>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185</TotalTime>
  <Words>563</Words>
  <Application>Microsoft Office PowerPoint</Application>
  <PresentationFormat>Custom</PresentationFormat>
  <Paragraphs>108</Paragraphs>
  <Slides>13</Slides>
  <Notes>7</Notes>
  <HiddenSlides>0</HiddenSlides>
  <MMClips>0</MMClips>
  <ScaleCrop>false</ScaleCrop>
  <HeadingPairs>
    <vt:vector size="4" baseType="variant">
      <vt:variant>
        <vt:lpstr>Theme</vt:lpstr>
      </vt:variant>
      <vt:variant>
        <vt:i4>4</vt:i4>
      </vt:variant>
      <vt:variant>
        <vt:lpstr>Slide Titles</vt:lpstr>
      </vt:variant>
      <vt:variant>
        <vt:i4>13</vt:i4>
      </vt:variant>
    </vt:vector>
  </HeadingPairs>
  <TitlesOfParts>
    <vt:vector size="17" baseType="lpstr">
      <vt:lpstr>Capgemini 2017_Cover slides</vt:lpstr>
      <vt:lpstr>Section slides</vt:lpstr>
      <vt:lpstr>Content Layouts</vt:lpstr>
      <vt:lpstr>Content and Image Layouts</vt:lpstr>
      <vt:lpstr>  TEAM 4 Capgemini MIPL, Chennai 10th August 2018</vt:lpstr>
      <vt:lpstr>Slide 2</vt:lpstr>
      <vt:lpstr>TEAM MEMBERS </vt:lpstr>
      <vt:lpstr>Slide 4</vt:lpstr>
      <vt:lpstr>Tables search function is dependant on: </vt:lpstr>
      <vt:lpstr>Slide 6</vt:lpstr>
      <vt:lpstr>Tables image upload function is dependant on:</vt:lpstr>
      <vt:lpstr>Slide 8</vt:lpstr>
      <vt:lpstr>Slide 9</vt:lpstr>
      <vt:lpstr>Slide 10</vt:lpstr>
      <vt:lpstr>Slide 11</vt:lpstr>
      <vt:lpstr>DISCOUNT TABLE</vt:lpstr>
      <vt:lpstr>Slide 13</vt:lpstr>
    </vt:vector>
  </TitlesOfParts>
  <Company>Capgemini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sushsh</cp:lastModifiedBy>
  <cp:revision>42</cp:revision>
  <dcterms:created xsi:type="dcterms:W3CDTF">2017-10-18T10:34:16Z</dcterms:created>
  <dcterms:modified xsi:type="dcterms:W3CDTF">2018-08-10T09:31:50Z</dcterms:modified>
</cp:coreProperties>
</file>